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Heebo"/>
      <p:regular r:id="rId12"/>
      <p:bold r:id="rId13"/>
    </p:embeddedFont>
    <p:embeddedFont>
      <p:font typeface="Crimson Pro"/>
      <p:regular r:id="rId14"/>
      <p:bold r:id="rId15"/>
      <p:italic r:id="rId16"/>
      <p:boldItalic r:id="rId17"/>
    </p:embeddedFont>
    <p:embeddedFont>
      <p:font typeface="Crimson Pro SemiBold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jSjRNajiZuzdHfC6h0LFJ7xEll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rimsonProSemiBold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CrimsonProSemiBold-boldItalic.fntdata"/><Relationship Id="rId13" Type="http://schemas.openxmlformats.org/officeDocument/2006/relationships/font" Target="fonts/Heebo-bold.fntdata"/><Relationship Id="rId12" Type="http://schemas.openxmlformats.org/officeDocument/2006/relationships/font" Target="fonts/Heeb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rimsonPro-bold.fntdata"/><Relationship Id="rId14" Type="http://schemas.openxmlformats.org/officeDocument/2006/relationships/font" Target="fonts/CrimsonPro-regular.fntdata"/><Relationship Id="rId17" Type="http://schemas.openxmlformats.org/officeDocument/2006/relationships/font" Target="fonts/CrimsonPro-boldItalic.fntdata"/><Relationship Id="rId16" Type="http://schemas.openxmlformats.org/officeDocument/2006/relationships/font" Target="fonts/CrimsonPro-italic.fntdata"/><Relationship Id="rId5" Type="http://schemas.openxmlformats.org/officeDocument/2006/relationships/slide" Target="slides/slide1.xml"/><Relationship Id="rId19" Type="http://schemas.openxmlformats.org/officeDocument/2006/relationships/font" Target="fonts/CrimsonProSemiBold-bold.fntdata"/><Relationship Id="rId6" Type="http://schemas.openxmlformats.org/officeDocument/2006/relationships/slide" Target="slides/slide2.xml"/><Relationship Id="rId18" Type="http://schemas.openxmlformats.org/officeDocument/2006/relationships/font" Target="fonts/CrimsonPro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c21725a31_0_13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7c21725a31_0_13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" type="body"/>
          </p:nvPr>
        </p:nvSpPr>
        <p:spPr>
          <a:xfrm>
            <a:off x="10058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2" type="body"/>
          </p:nvPr>
        </p:nvSpPr>
        <p:spPr>
          <a:xfrm>
            <a:off x="74066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/>
          <p:nvPr>
            <p:ph type="title"/>
          </p:nvPr>
        </p:nvSpPr>
        <p:spPr>
          <a:xfrm>
            <a:off x="1007746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1007746" y="2017396"/>
            <a:ext cx="6189344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45" name="Google Shape;45;p28"/>
          <p:cNvSpPr txBox="1"/>
          <p:nvPr>
            <p:ph idx="2" type="body"/>
          </p:nvPr>
        </p:nvSpPr>
        <p:spPr>
          <a:xfrm>
            <a:off x="1007746" y="3006090"/>
            <a:ext cx="6189344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3" type="body"/>
          </p:nvPr>
        </p:nvSpPr>
        <p:spPr>
          <a:xfrm>
            <a:off x="7406640" y="2017396"/>
            <a:ext cx="6219826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47" name="Google Shape;47;p28"/>
          <p:cNvSpPr txBox="1"/>
          <p:nvPr>
            <p:ph idx="4" type="body"/>
          </p:nvPr>
        </p:nvSpPr>
        <p:spPr>
          <a:xfrm>
            <a:off x="7406640" y="3006090"/>
            <a:ext cx="6219826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" type="body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7244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40"/>
              <a:buChar char="•"/>
              <a:defRPr sz="3840"/>
            </a:lvl1pPr>
            <a:lvl2pPr indent="-4419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2pPr>
            <a:lvl3pPr indent="-41148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3pPr>
            <a:lvl4pPr indent="-3810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810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63" name="Google Shape;63;p31"/>
          <p:cNvSpPr txBox="1"/>
          <p:nvPr>
            <p:ph idx="2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31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/>
          <p:nvPr>
            <p:ph idx="2" type="pic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4704397" y="-1507807"/>
            <a:ext cx="5221606" cy="1261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/>
          <p:nvPr>
            <p:ph type="title"/>
          </p:nvPr>
        </p:nvSpPr>
        <p:spPr>
          <a:xfrm rot="5400000">
            <a:off x="8560117" y="2347913"/>
            <a:ext cx="6974206" cy="315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" type="body"/>
          </p:nvPr>
        </p:nvSpPr>
        <p:spPr>
          <a:xfrm rot="5400000">
            <a:off x="2159317" y="-715327"/>
            <a:ext cx="6974206" cy="928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subTitle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16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998220" y="2051686"/>
            <a:ext cx="12618720" cy="3423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998220" y="5507356"/>
            <a:ext cx="12618720" cy="1800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880"/>
              <a:buNone/>
              <a:defRPr sz="288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6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80"/>
              <a:buFont typeface="Calibri"/>
              <a:buNone/>
              <a:defRPr b="0" i="0" sz="52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4196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b="0" i="0" sz="33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148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576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576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pv-magazine.com/2023/11/30/chile-covers-20-7-of-october-electricity-demand-with-solar/?utm_source=chatgpt.com" TargetMode="External"/><Relationship Id="rId4" Type="http://schemas.openxmlformats.org/officeDocument/2006/relationships/hyperlink" Target="https://energia.gob.cl/noticias/coquimbo/generacion-electrica-regional-fue-un-99-con-energias-renovables-en-2023" TargetMode="External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6555600" y="3099800"/>
            <a:ext cx="7732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50"/>
              <a:buFont typeface="Crimson Pro SemiBold"/>
              <a:buNone/>
            </a:pPr>
            <a:r>
              <a:rPr b="1" i="0" lang="en-US" sz="44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MejorSol: Innovación para Sieer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6555600" y="4638800"/>
            <a:ext cx="55782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215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Fernando Cisternas | Isai Farias | Erick Toledo</a:t>
            </a:r>
            <a:endParaRPr b="0" i="0" sz="21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6555600" y="5105071"/>
            <a:ext cx="459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750"/>
              <a:buFont typeface="Heebo"/>
              <a:buNone/>
            </a:pPr>
            <a:r>
              <a:rPr b="0" i="0" lang="en-US" sz="2150" u="none" cap="none" strike="noStrike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Empresa Asociada: Sieer</a:t>
            </a:r>
            <a:endParaRPr b="0" i="0" sz="21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blioteca Duoc UC Sede Plaza Vespucio: Cambio de imagen corporativa"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7054" y="7478313"/>
            <a:ext cx="1983346" cy="75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 title="66c90027-67d5-45ff-9262-42c21467227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172201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975" y="0"/>
            <a:ext cx="14630400" cy="27364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>
            <a:off x="766179" y="2997150"/>
            <a:ext cx="88356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300"/>
              <a:buFont typeface="Crimson Pro SemiBold"/>
              <a:buNone/>
            </a:pPr>
            <a:r>
              <a:rPr b="1" i="0" lang="en-US" sz="430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Análisis de la Problemática</a:t>
            </a:r>
            <a:endParaRPr b="0" i="0" sz="4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328450" y="4129788"/>
            <a:ext cx="2917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92"/>
              <a:buFont typeface="Crimson Pro SemiBold"/>
              <a:buNone/>
            </a:pPr>
            <a:r>
              <a:rPr b="1" i="0" lang="en-US" sz="2392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Situación Actual</a:t>
            </a:r>
            <a:endParaRPr b="0" i="0" sz="23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28450" y="4704396"/>
            <a:ext cx="66981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813"/>
              <a:buFont typeface="Heebo"/>
              <a:buNone/>
            </a:pPr>
            <a:r>
              <a:rPr b="0" i="0" lang="en-US" sz="1912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Sieer, empresa de paneles solares, gestiona clientes y ventas con Office  excel, además de una web básica en Wix. Esto limita su competitividad en un mercado en crecimiento.</a:t>
            </a:r>
            <a:endParaRPr b="0" i="0" sz="191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28450" y="6034764"/>
            <a:ext cx="66981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813"/>
              <a:buFont typeface="Heebo"/>
              <a:buNone/>
            </a:pPr>
            <a:r>
              <a:rPr b="0" i="0" lang="en-US" sz="1912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Muchas PYMES chilenas aún usan sistemas manuales o poco integrados.</a:t>
            </a:r>
            <a:endParaRPr b="0" i="0" sz="191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7603886" y="4106500"/>
            <a:ext cx="5752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92"/>
              <a:buFont typeface="Crimson Pro SemiBold"/>
              <a:buNone/>
            </a:pPr>
            <a:r>
              <a:rPr b="1" i="0" lang="en-US" sz="2392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Relevancia del Proyecto</a:t>
            </a:r>
            <a:endParaRPr b="0" i="0" sz="239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7603864" y="4704396"/>
            <a:ext cx="66981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813"/>
              <a:buFont typeface="Heebo"/>
              <a:buNone/>
            </a:pPr>
            <a:r>
              <a:rPr b="0" i="0" lang="en-US" sz="1912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Representa un desafío directo para la Ingeniería en Informática: desarrollo de software, integración de bases de datos, analítica de datos e IA aplicada.</a:t>
            </a:r>
            <a:endParaRPr b="0" i="0" sz="191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7603864" y="6034764"/>
            <a:ext cx="66981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813"/>
              <a:buFont typeface="Heebo"/>
              <a:buNone/>
            </a:pPr>
            <a:r>
              <a:rPr b="0" i="0" lang="en-US" sz="1912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Aportará valor al automatizar registros, mejorar la gestión con análisis de datos y optimizar la atención al cliente con un chatbot inteligente.</a:t>
            </a:r>
            <a:endParaRPr b="0" i="0" sz="191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blioteca Duoc UC Sede Plaza Vespucio: Cambio de imagen corporativa"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33091" y="7510905"/>
            <a:ext cx="1897304" cy="71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4F5C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blioteca Duoc UC Sede Plaza Vespucio: Cambio de imagen corporativa" id="115" name="Google Shape;1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7054" y="7478313"/>
            <a:ext cx="1983346" cy="7512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 txBox="1"/>
          <p:nvPr/>
        </p:nvSpPr>
        <p:spPr>
          <a:xfrm>
            <a:off x="558503" y="372650"/>
            <a:ext cx="69159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Crimson Pro"/>
              <a:buNone/>
            </a:pPr>
            <a:r>
              <a:rPr b="0" i="0" lang="en-US" sz="4600" u="none" cap="none" strike="noStrike">
                <a:solidFill>
                  <a:schemeClr val="lt1"/>
                </a:solidFill>
                <a:latin typeface="Crimson Pro"/>
                <a:ea typeface="Crimson Pro"/>
                <a:cs typeface="Crimson Pro"/>
                <a:sym typeface="Crimson Pro"/>
              </a:rPr>
              <a:t>Objetivos del proyecto</a:t>
            </a:r>
            <a:endParaRPr b="0" i="0" sz="4600" u="none" cap="none" strike="noStrike">
              <a:solidFill>
                <a:schemeClr val="lt1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863000" y="1833650"/>
            <a:ext cx="12521100" cy="12021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7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Desarrollar una solución tecnológica</a:t>
            </a:r>
            <a:r>
              <a:rPr lang="en-US" sz="27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7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que incorpore un chatbot con inteligencia artificial, una base de datos centralizada, análisis de datos y una página web mejorada.</a:t>
            </a:r>
            <a:endParaRPr b="0" i="0" sz="31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10431150" y="1195250"/>
            <a:ext cx="3569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None/>
            </a:pPr>
            <a:r>
              <a:rPr b="0" i="0" lang="en-US" sz="3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32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558500" y="3248150"/>
            <a:ext cx="63759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None/>
            </a:pPr>
            <a:r>
              <a:rPr b="0" i="0" lang="en-US" sz="3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Objetivos específicos y tecnologías</a:t>
            </a:r>
            <a:endParaRPr b="0" i="0" sz="32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4098950"/>
            <a:ext cx="14398300" cy="33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/>
          <p:nvPr/>
        </p:nvSpPr>
        <p:spPr>
          <a:xfrm>
            <a:off x="365925" y="288275"/>
            <a:ext cx="8227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100"/>
              <a:buFont typeface="Crimson Pro SemiBold"/>
              <a:buNone/>
            </a:pPr>
            <a:r>
              <a:rPr b="1" i="0" lang="en-US" sz="330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Análisis del Mercado de Energía Solar en Chile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365925" y="1017750"/>
            <a:ext cx="71742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200"/>
              <a:buFont typeface="Heebo"/>
              <a:buNone/>
            </a:pPr>
            <a:r>
              <a:rPr b="0" i="0" lang="en-US" sz="1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El sector de la energía solar en Chile ha experimentado un crecimiento exponencial en la última década, impulsado por políticas energéticas favorables y la abundante radiación solar.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8" name="Google Shape;1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689" y="2410528"/>
            <a:ext cx="8037670" cy="450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365914" y="7294127"/>
            <a:ext cx="80376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200"/>
              <a:buFont typeface="Heebo"/>
              <a:buNone/>
            </a:pPr>
            <a:r>
              <a:rPr b="0" i="0" lang="en-US" sz="1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Como muestra el gráfico basado en pv magazine, la capacidad instalada de energía solar ha crecido significativamente uperando los 9.187 MW en 2023.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0750" y="0"/>
            <a:ext cx="3419651" cy="823425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/>
          <p:nvPr/>
        </p:nvSpPr>
        <p:spPr>
          <a:xfrm>
            <a:off x="727126" y="571250"/>
            <a:ext cx="7356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050"/>
              <a:buFont typeface="Crimson Pro SemiBold"/>
              <a:buNone/>
            </a:pPr>
            <a:r>
              <a:rPr b="1" i="0" lang="en-US" sz="40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KPIs y Metodología del Proyecto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879515" y="1512785"/>
            <a:ext cx="3591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000"/>
              <a:buFont typeface="Crimson Pro SemiBold"/>
              <a:buNone/>
            </a:pPr>
            <a:r>
              <a:rPr b="1" i="0" lang="en-US" sz="200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Indicadores Clave de Rendimiento (KPIs)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727115" y="2907921"/>
            <a:ext cx="35916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Char char="•"/>
            </a:pPr>
            <a:r>
              <a:rPr b="1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Tasa de Conversión de Ventas:</a:t>
            </a: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Medirá la efectividad del sistema en transformar leads en clientes.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727115" y="4553917"/>
            <a:ext cx="35916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Char char="•"/>
            </a:pPr>
            <a:r>
              <a:rPr b="1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Satisfacción del Cliente:</a:t>
            </a: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Encuestas y feedback sobre la experiencia post-implementación del chatbot.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727125" y="6532323"/>
            <a:ext cx="35916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600"/>
              <a:buFont typeface="Heebo"/>
              <a:buChar char="•"/>
            </a:pPr>
            <a:r>
              <a:rPr b="1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Eficiencia Operacional:</a:t>
            </a:r>
            <a:r>
              <a:rPr b="0" i="0" lang="en-US" sz="16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Reducción del tiempo en gestión de datos y generación de reportes.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1115" y="1372850"/>
            <a:ext cx="4486275" cy="6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1288" y="1988700"/>
            <a:ext cx="110204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7038" y="3303725"/>
            <a:ext cx="107346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3275" y="4609213"/>
            <a:ext cx="104584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03850" y="5914725"/>
            <a:ext cx="10172711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63275" y="7287875"/>
            <a:ext cx="10713518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4F5C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37c21725a31_0_13"/>
          <p:cNvPicPr preferRelativeResize="0"/>
          <p:nvPr/>
        </p:nvPicPr>
        <p:blipFill rotWithShape="1">
          <a:blip r:embed="rId3">
            <a:alphaModFix/>
          </a:blip>
          <a:srcRect b="0" l="21227" r="42159" t="42870"/>
          <a:stretch/>
        </p:blipFill>
        <p:spPr>
          <a:xfrm>
            <a:off x="3223801" y="3078000"/>
            <a:ext cx="5559849" cy="515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7c21725a31_0_13"/>
          <p:cNvPicPr preferRelativeResize="0"/>
          <p:nvPr/>
        </p:nvPicPr>
        <p:blipFill rotWithShape="1">
          <a:blip r:embed="rId3">
            <a:alphaModFix/>
          </a:blip>
          <a:srcRect b="74923" l="0" r="45737" t="0"/>
          <a:stretch/>
        </p:blipFill>
        <p:spPr>
          <a:xfrm>
            <a:off x="1146613" y="0"/>
            <a:ext cx="6490424" cy="174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7c21725a31_0_13"/>
          <p:cNvPicPr preferRelativeResize="0"/>
          <p:nvPr/>
        </p:nvPicPr>
        <p:blipFill rotWithShape="1">
          <a:blip r:embed="rId3">
            <a:alphaModFix/>
          </a:blip>
          <a:srcRect b="56953" l="0" r="39371" t="24663"/>
          <a:stretch/>
        </p:blipFill>
        <p:spPr>
          <a:xfrm>
            <a:off x="-178200" y="1112125"/>
            <a:ext cx="9892751" cy="174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7c21725a31_0_13" title="8f0ff0d6-8af1-4b50-ad19-a6e10b236c7f.jpg"/>
          <p:cNvPicPr preferRelativeResize="0"/>
          <p:nvPr/>
        </p:nvPicPr>
        <p:blipFill rotWithShape="1">
          <a:blip r:embed="rId4">
            <a:alphaModFix/>
          </a:blip>
          <a:srcRect b="4726" l="5513" r="13638" t="6099"/>
          <a:stretch/>
        </p:blipFill>
        <p:spPr>
          <a:xfrm>
            <a:off x="9266400" y="0"/>
            <a:ext cx="5364000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7c21725a31_0_13"/>
          <p:cNvPicPr preferRelativeResize="0"/>
          <p:nvPr/>
        </p:nvPicPr>
        <p:blipFill rotWithShape="1">
          <a:blip r:embed="rId3">
            <a:alphaModFix/>
          </a:blip>
          <a:srcRect b="43389" l="0" r="80841" t="43389"/>
          <a:stretch/>
        </p:blipFill>
        <p:spPr>
          <a:xfrm>
            <a:off x="370275" y="3159000"/>
            <a:ext cx="2691523" cy="11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7c21725a31_0_13"/>
          <p:cNvPicPr preferRelativeResize="0"/>
          <p:nvPr/>
        </p:nvPicPr>
        <p:blipFill rotWithShape="1">
          <a:blip r:embed="rId3">
            <a:alphaModFix/>
          </a:blip>
          <a:srcRect b="11284" l="1939" r="81845" t="60510"/>
          <a:stretch/>
        </p:blipFill>
        <p:spPr>
          <a:xfrm>
            <a:off x="599400" y="4382100"/>
            <a:ext cx="2462403" cy="254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>
            <a:off x="857973" y="684150"/>
            <a:ext cx="24858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650"/>
              <a:buFont typeface="Crimson Pro SemiBold"/>
              <a:buNone/>
            </a:pPr>
            <a:r>
              <a:rPr b="1" i="0" lang="en-US" sz="36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Conclusión</a:t>
            </a:r>
            <a:endParaRPr b="0" i="0" sz="3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938440" y="1964291"/>
            <a:ext cx="130350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50"/>
              <a:buFont typeface="Heebo"/>
              <a:buNone/>
            </a:pPr>
            <a:r>
              <a:rPr lang="en-US" sz="20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Impacto esperado: Reducción de </a:t>
            </a:r>
            <a:r>
              <a:rPr lang="en-US" sz="20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tiempo</a:t>
            </a:r>
            <a:r>
              <a:rPr lang="en-US" sz="20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en la </a:t>
            </a:r>
            <a:r>
              <a:rPr lang="en-US" sz="20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gestión</a:t>
            </a:r>
            <a:r>
              <a:rPr lang="en-US" sz="20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de sus </a:t>
            </a:r>
            <a:r>
              <a:rPr lang="en-US" sz="20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procesos y </a:t>
            </a:r>
            <a:r>
              <a:rPr lang="en-US" sz="2050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Disminución de leads aumentando su efectividad.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938440" y="3250083"/>
            <a:ext cx="13035000" cy="19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50"/>
              <a:buFont typeface="Heebo"/>
              <a:buNone/>
            </a:pPr>
            <a:r>
              <a:rPr b="0" i="0" lang="en-US" sz="20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Referencias</a:t>
            </a:r>
            <a:r>
              <a:rPr b="0" i="0" lang="en-US" sz="19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: </a:t>
            </a:r>
            <a:r>
              <a:rPr b="0" i="0" lang="en-US" sz="1450" u="sng" cap="none" strike="noStrike">
                <a:solidFill>
                  <a:srgbClr val="2150FE"/>
                </a:solidFill>
                <a:latin typeface="Heebo"/>
                <a:ea typeface="Heebo"/>
                <a:cs typeface="Heebo"/>
                <a:sym typeface="Heeb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v-magazine.com/2023/11/30/chile-covers-20-7-of-october-electricity-demand-with-solar/?utm_source=chatgpt.comhttps://www.pv-magazine.com/2023/11/30/chile-covers-20-7-of-october-electricity-demand-with-solar/?utm_source=chatgpt.comhttps://www.pv-magazine.com/2023/11/30/chile-covers-20-7-of-october-electricity-demand-with-solar/?utm_source=chatgpt.com</a:t>
            </a:r>
            <a:r>
              <a:rPr b="0" i="0" lang="en-US" sz="14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(pv magazine plataforma de comunicación líder a nivel mundial dedicada a la energía solar y al almacenamiento de energía)</a:t>
            </a:r>
            <a:endParaRPr b="0" i="0" sz="1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6" name="Google Shape;166;p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8440" y="5487346"/>
            <a:ext cx="13035000" cy="1490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/>
          <p:nvPr/>
        </p:nvSpPr>
        <p:spPr>
          <a:xfrm>
            <a:off x="656975" y="1629975"/>
            <a:ext cx="22800" cy="5682300"/>
          </a:xfrm>
          <a:prstGeom prst="rect">
            <a:avLst/>
          </a:prstGeom>
          <a:solidFill>
            <a:srgbClr val="2150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2013 - Tema de 2022">
  <a:themeElements>
    <a:clrScheme name="Office 2013 - Tema de 20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2025-08-26T18:44:04Z</dcterms:created>
  <dc:creator>Isaí J. Farías</dc:creator>
</cp:coreProperties>
</file>